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8d199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8d199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c8d19991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c8d19991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MODEL: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like to eat green eggs and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a couple of autocompletes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it a question and show that it doesnt answer questions:</a:t>
            </a:r>
            <a:br>
              <a:rPr lang="en-GB"/>
            </a:br>
            <a:r>
              <a:rPr lang="en-GB"/>
              <a:t>what is your favourite superhero</a:t>
            </a:r>
            <a:br>
              <a:rPr lang="en-GB"/>
            </a:br>
            <a:br>
              <a:rPr lang="en-GB"/>
            </a:br>
            <a:r>
              <a:rPr lang="en-GB"/>
              <a:t>QA PAIRS: - 0.07 top p 0.9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what is the capital of France?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How do you get a Dr to use an e-scripting platform instead of paper scripts? Answer: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Question: Please repeat this number back exactly 123456 with no other text. Answer: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c8d19991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c8d19991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QA PAIRS: - 0.07 top p 0.9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what is the capital of France? Answer: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How do you get a Dr to use an e-scripting platform instead of paper scripts? Answer: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Question: Please repeat this number back exactly 123456 with no other text. Answer: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c8d19991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c8d19991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c8d1999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c8d1999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bit of cheating that we did the question answering paris through that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explore how that actually works and is done in practice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Autoregressive recap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temperature in the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 sat on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Sometimes low temp causes repetition and looping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Optimal token at low temp is just a statistical representation of the most likely word given the data that it’s been trained 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c8d19991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c8d19991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c8d1999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c8d1999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c8d19991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c8d1999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8d1999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c8d1999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c8d199916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c8d199916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c8d1999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c8d1999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8d1999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8d1999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8d19991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8d19991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is what life would look like if you all just listen to Mari and restart your PCs every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What have we learnt from this: ai is dark background, and lots of dark blue and purple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8d19991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8d19991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8d1999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8d1999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Bertviz 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8d19991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8d19991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c8d1999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c8d1999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cat sat on the matt -&gt; 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superhero name is Max Verstappen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LLMs is as easy as 123 -&gt; 1234567 -&gt; 123.4567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typos are really 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faorite food is any food my wife makes... or chocolate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 explain why typos are bad (used to be really bad, now not as much)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spaces/HuggingFaceFW/blogpost-fineweb-v1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app.hyperbolic.ai/models/llama31-405b-base-bf-1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istudio.google.com/prompts/new_chat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4.png"/><Relationship Id="rId13" Type="http://schemas.openxmlformats.org/officeDocument/2006/relationships/image" Target="../media/image2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iktokenizer.vercel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57950" y="0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0" y="0"/>
            <a:ext cx="4631851" cy="373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975" y="0"/>
            <a:ext cx="6523024" cy="3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4675"/>
            <a:ext cx="5321352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6465" y="955975"/>
            <a:ext cx="7407533" cy="4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499000"/>
            <a:ext cx="7412186" cy="416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148650" y="182575"/>
            <a:ext cx="8269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2.2 </a:t>
            </a:r>
            <a:r>
              <a:rPr lang="en-GB" sz="1800">
                <a:solidFill>
                  <a:schemeClr val="accent1"/>
                </a:solidFill>
              </a:rPr>
              <a:t>Teaching the LLM how to speak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(Pre-training - Create an autocomplete with factual knowledge)</a:t>
            </a:r>
            <a:endParaRPr sz="18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build a model that has information about everything?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Internet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Books</a:t>
            </a:r>
            <a:endParaRPr sz="1600">
              <a:solidFill>
                <a:schemeClr val="lt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-GB" sz="1600">
                <a:solidFill>
                  <a:schemeClr val="lt2"/>
                </a:solidFill>
              </a:rPr>
              <a:t>Other text media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Fine web dataset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Training on this makes the LLM a lossy compression of the internet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25" y="1771125"/>
            <a:ext cx="2265325" cy="1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48650" y="2216435"/>
            <a:ext cx="643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It does one word at a time to try to predict the next word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chemeClr val="lt2"/>
                </a:solidFill>
              </a:rPr>
              <a:t>Effectively creating a world-knowledge autocomplete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Base model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-GB" sz="1600">
                <a:solidFill>
                  <a:srgbClr val="A4C2F4"/>
                </a:solidFill>
              </a:rPr>
              <a:t>Question: </a:t>
            </a:r>
            <a:r>
              <a:rPr lang="en-GB" sz="1600">
                <a:solidFill>
                  <a:schemeClr val="lt2"/>
                </a:solidFill>
              </a:rPr>
              <a:t>How would we turn this autocomplete into an assistant that can answer questions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48650" y="182575"/>
            <a:ext cx="7384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2.3 Teaching the LLM how to answer questions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(Post-training - Create a question answering assistant)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Question/Answer pairs in the internet are quite rare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Basically just from tests on the internet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Give the model more Question/Answer pairs that allow it to apply its world-knowledge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148650" y="182575"/>
            <a:ext cx="56961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3. Generating useful outputs from a trained LLM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(How to get it to answer MY question)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Where we are: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Have world knowledge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Can answer questions as an assistant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How do we actually get the model to answer questions like in the Gemini/GPT interface?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Google AI Studio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Temperature: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Parameter that decides if it should always choose the most-likely next token or allow it to be “creative” and choose a non-optimal token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694925" y="693225"/>
            <a:ext cx="24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542" y="0"/>
            <a:ext cx="32344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4. </a:t>
            </a:r>
            <a:r>
              <a:rPr lang="en-GB" sz="1800">
                <a:solidFill>
                  <a:schemeClr val="accent1"/>
                </a:solidFill>
              </a:rPr>
              <a:t>Let’s build an LLM from scratch!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296825" y="700575"/>
            <a:ext cx="3361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Tokenization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Convert text to numbers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Pre-training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speak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Post-training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Learn to answer questions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Generating responses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Use temperature to generate responses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79621" l="0" r="0" t="0"/>
          <a:stretch/>
        </p:blipFill>
        <p:spPr>
          <a:xfrm>
            <a:off x="3718475" y="970050"/>
            <a:ext cx="2320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0" t="26443"/>
          <a:stretch/>
        </p:blipFill>
        <p:spPr>
          <a:xfrm>
            <a:off x="3718475" y="1481400"/>
            <a:ext cx="3194650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8475" y="1992750"/>
            <a:ext cx="4281137" cy="3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475" y="2473375"/>
            <a:ext cx="1983275" cy="1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148650" y="182575"/>
            <a:ext cx="52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5. </a:t>
            </a:r>
            <a:r>
              <a:rPr lang="en-GB" sz="1800">
                <a:solidFill>
                  <a:schemeClr val="accent1"/>
                </a:solidFill>
              </a:rPr>
              <a:t>Common pitfalls of using LLMs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62475" y="693225"/>
            <a:ext cx="8608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Which of these are LLMs likely to be Good at?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Summarization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Copy-pasting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Concept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Creating human-like conversations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Arithmetic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Factual retrieval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Regenerating responses based on a prompt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Grammar and spelling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Char char="●"/>
            </a:pPr>
            <a:r>
              <a:rPr lang="en-GB" sz="1800">
                <a:solidFill>
                  <a:srgbClr val="A4C2F4"/>
                </a:solidFill>
              </a:rPr>
              <a:t>Others?</a:t>
            </a:r>
            <a:endParaRPr sz="180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1951250" y="915225"/>
            <a:ext cx="57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Summary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1609475" y="746450"/>
            <a:ext cx="6422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What will you learn?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What is AI and where do LLMs fit in the AI landscape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Basic intuition of LLMs work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Common pitfalls of using LLMs and why they happen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691075" y="344841"/>
            <a:ext cx="6358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How will you learn this?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w</a:t>
            </a:r>
            <a:r>
              <a:rPr lang="en-GB" sz="1800">
                <a:solidFill>
                  <a:schemeClr val="lt2"/>
                </a:solidFill>
              </a:rPr>
              <a:t>hat a word/text is?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speak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</a:pPr>
            <a:r>
              <a:rPr lang="en-GB" sz="1800">
                <a:solidFill>
                  <a:schemeClr val="lt2"/>
                </a:solidFill>
              </a:rPr>
              <a:t>Teach the LLM how to answer questions and think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75" y="79175"/>
            <a:ext cx="5669149" cy="49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8538" y="188925"/>
            <a:ext cx="6080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25" y="274450"/>
            <a:ext cx="6761975" cy="40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6364" l="4959" r="1284" t="6329"/>
          <a:stretch/>
        </p:blipFill>
        <p:spPr>
          <a:xfrm>
            <a:off x="1264225" y="318950"/>
            <a:ext cx="1394325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5846" l="3295" r="1719" t="2662"/>
          <a:stretch/>
        </p:blipFill>
        <p:spPr>
          <a:xfrm>
            <a:off x="395225" y="1405175"/>
            <a:ext cx="1703049" cy="9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6766" l="9710" r="8690" t="6042"/>
          <a:stretch/>
        </p:blipFill>
        <p:spPr>
          <a:xfrm>
            <a:off x="7211250" y="1465925"/>
            <a:ext cx="1293276" cy="10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5" y="3381313"/>
            <a:ext cx="1737524" cy="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6326" l="7761" r="5031" t="11826"/>
          <a:stretch/>
        </p:blipFill>
        <p:spPr>
          <a:xfrm>
            <a:off x="-1023" y="2419675"/>
            <a:ext cx="2192835" cy="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Screenshot 2025-09-05 at 16.25.5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1098" y="390829"/>
            <a:ext cx="1293275" cy="10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5226" y="3658600"/>
            <a:ext cx="1955323" cy="116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6475" y="3902850"/>
            <a:ext cx="1656989" cy="10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12">
            <a:alphaModFix/>
          </a:blip>
          <a:srcRect b="13602" l="7472" r="3780" t="2589"/>
          <a:stretch/>
        </p:blipFill>
        <p:spPr>
          <a:xfrm>
            <a:off x="3560603" y="4107725"/>
            <a:ext cx="2022798" cy="1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999025" y="2054175"/>
            <a:ext cx="352200" cy="7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2839" y="3283275"/>
            <a:ext cx="1703050" cy="1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1951250" y="915225"/>
            <a:ext cx="571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LLM model architecture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steps of training a basic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301050" y="2447450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Autoregressive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…</a:t>
            </a:r>
            <a:endParaRPr sz="1800">
              <a:solidFill>
                <a:schemeClr val="lt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GB" sz="1800">
                <a:solidFill>
                  <a:schemeClr val="lt2"/>
                </a:solidFill>
              </a:rPr>
              <a:t>The cat sat on the mat and it was happy …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48650" y="182575"/>
            <a:ext cx="5634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1. </a:t>
            </a:r>
            <a:r>
              <a:rPr lang="en-GB" sz="1800">
                <a:solidFill>
                  <a:schemeClr val="accent1"/>
                </a:solidFill>
              </a:rPr>
              <a:t>LLM model </a:t>
            </a:r>
            <a:r>
              <a:rPr lang="en-GB" sz="1800">
                <a:solidFill>
                  <a:schemeClr val="accent1"/>
                </a:solidFill>
              </a:rPr>
              <a:t>architecture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Attention mechanism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Like an outside observer that looks at each word in the sentence at once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-GB" sz="1800">
                <a:solidFill>
                  <a:schemeClr val="lt2"/>
                </a:solidFill>
              </a:rPr>
              <a:t>How important is this word in the sentence given that I am {insert word}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000" y="91700"/>
            <a:ext cx="306182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951250" y="915225"/>
            <a:ext cx="57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How will you learn this?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LLM model architecture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en-GB" sz="1800">
                <a:solidFill>
                  <a:schemeClr val="accent1"/>
                </a:solidFill>
              </a:rPr>
              <a:t>Common steps of training a basic LLM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Generating useful outputs from a trained LLM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Let’s build an LLM from scratch!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Common pitfalls of using LLMs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666000" y="182575"/>
            <a:ext cx="78120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2.1 </a:t>
            </a:r>
            <a:r>
              <a:rPr lang="en-GB" sz="1800">
                <a:solidFill>
                  <a:schemeClr val="accent1"/>
                </a:solidFill>
              </a:rPr>
              <a:t>Teaching the LLM what a word/text is?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(Tokenization)</a:t>
            </a:r>
            <a:endParaRPr sz="18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-GB" sz="1500">
                <a:solidFill>
                  <a:srgbClr val="A4C2F4"/>
                </a:solidFill>
              </a:rPr>
              <a:t>Question:</a:t>
            </a:r>
            <a:r>
              <a:rPr lang="en-GB" sz="1500">
                <a:solidFill>
                  <a:schemeClr val="lt2"/>
                </a:solidFill>
              </a:rPr>
              <a:t> How would we feed text into something like an AI model that can only work with numbers?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character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c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s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6D9EEB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980000"/>
                </a:solidFill>
              </a:rPr>
              <a:t>h</a:t>
            </a:r>
            <a:r>
              <a:rPr lang="en-GB">
                <a:solidFill>
                  <a:srgbClr val="FF9900"/>
                </a:solidFill>
              </a:rPr>
              <a:t>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3F3F3"/>
                </a:solidFill>
              </a:rPr>
              <a:t>m</a:t>
            </a:r>
            <a:r>
              <a:rPr lang="en-GB">
                <a:solidFill>
                  <a:srgbClr val="FFFF00"/>
                </a:solidFill>
              </a:rPr>
              <a:t>a</a:t>
            </a:r>
            <a:r>
              <a:rPr lang="en-GB">
                <a:solidFill>
                  <a:srgbClr val="FF0000"/>
                </a:solidFill>
              </a:rPr>
              <a:t>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[9, 4, 3, 0, 2, 1, 9, 0, 8, 1, 9, 0, 7, 6, 0, 9, 4, 3, 0, 5, 1, 9]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10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22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Small vocabulary, but long sequence lengths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</a:rPr>
              <a:t>Each word assigned to a number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9900"/>
                </a:solidFill>
              </a:rPr>
              <a:t>cat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sat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B6D7A8"/>
                </a:solidFill>
              </a:rPr>
              <a:t>on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the</a:t>
            </a:r>
            <a:r>
              <a:rPr lang="en-GB">
                <a:solidFill>
                  <a:schemeClr val="lt2"/>
                </a:solidFill>
              </a:rPr>
              <a:t> </a:t>
            </a:r>
            <a:r>
              <a:rPr lang="en-GB">
                <a:solidFill>
                  <a:srgbClr val="D5A6BD"/>
                </a:solidFill>
              </a:rPr>
              <a:t>mat</a:t>
            </a:r>
            <a:endParaRPr>
              <a:solidFill>
                <a:srgbClr val="D5A6B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Results in this list: [4, 0, 3, 2, 4, 1]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5 unique “tokens” that need to be stored in its “vocabulary”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>
                <a:solidFill>
                  <a:schemeClr val="lt2"/>
                </a:solidFill>
              </a:rPr>
              <a:t>6 “tokens” in this sentence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However if we had to store each word in existence for each language this would be a very very large “vocabulary” -&gt; infeasible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>
                <a:solidFill>
                  <a:schemeClr val="lt2"/>
                </a:solidFill>
              </a:rPr>
              <a:t>Large vocabulary, but short sequence lengths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GPT tokenizer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